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60" r:id="rId3"/>
    <p:sldId id="257" r:id="rId4"/>
    <p:sldId id="259" r:id="rId5"/>
    <p:sldId id="264" r:id="rId6"/>
    <p:sldId id="265" r:id="rId7"/>
    <p:sldId id="261" r:id="rId8"/>
    <p:sldId id="262" r:id="rId9"/>
    <p:sldId id="263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F29C-447C-4F8E-A44B-206CCB325789}" type="datetimeFigureOut">
              <a:rPr lang="hu-HU" smtClean="0"/>
              <a:t>2024. 11. 05.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3952-8524-4CFE-9CBD-C8A39419B6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1099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F29C-447C-4F8E-A44B-206CCB325789}" type="datetimeFigureOut">
              <a:rPr lang="hu-HU" smtClean="0"/>
              <a:t>2024. 11. 05.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3952-8524-4CFE-9CBD-C8A39419B6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8524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F29C-447C-4F8E-A44B-206CCB325789}" type="datetimeFigureOut">
              <a:rPr lang="hu-HU" smtClean="0"/>
              <a:t>2024. 11. 05.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3952-8524-4CFE-9CBD-C8A39419B6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7602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F29C-447C-4F8E-A44B-206CCB325789}" type="datetimeFigureOut">
              <a:rPr lang="hu-HU" smtClean="0"/>
              <a:t>2024. 11. 05.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3952-8524-4CFE-9CBD-C8A39419B6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7845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F29C-447C-4F8E-A44B-206CCB325789}" type="datetimeFigureOut">
              <a:rPr lang="hu-HU" smtClean="0"/>
              <a:t>2024. 11. 05.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3952-8524-4CFE-9CBD-C8A39419B6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789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F29C-447C-4F8E-A44B-206CCB325789}" type="datetimeFigureOut">
              <a:rPr lang="hu-HU" smtClean="0"/>
              <a:t>2024. 11. 05.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3952-8524-4CFE-9CBD-C8A39419B6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471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F29C-447C-4F8E-A44B-206CCB325789}" type="datetimeFigureOut">
              <a:rPr lang="hu-HU" smtClean="0"/>
              <a:t>2024. 11. 05.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3952-8524-4CFE-9CBD-C8A39419B6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1915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F29C-447C-4F8E-A44B-206CCB325789}" type="datetimeFigureOut">
              <a:rPr lang="hu-HU" smtClean="0"/>
              <a:t>2024. 11. 05.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3952-8524-4CFE-9CBD-C8A39419B6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4942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F29C-447C-4F8E-A44B-206CCB325789}" type="datetimeFigureOut">
              <a:rPr lang="hu-HU" smtClean="0"/>
              <a:t>2024. 11. 05.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3952-8524-4CFE-9CBD-C8A39419B6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679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F29C-447C-4F8E-A44B-206CCB325789}" type="datetimeFigureOut">
              <a:rPr lang="hu-HU" smtClean="0"/>
              <a:t>2024. 11. 05.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3952-8524-4CFE-9CBD-C8A39419B6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993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F29C-447C-4F8E-A44B-206CCB325789}" type="datetimeFigureOut">
              <a:rPr lang="hu-HU" smtClean="0"/>
              <a:t>2024. 11. 05.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3952-8524-4CFE-9CBD-C8A39419B6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0483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DF29C-447C-4F8E-A44B-206CCB325789}" type="datetimeFigureOut">
              <a:rPr lang="hu-HU" smtClean="0"/>
              <a:t>2024. 11. 05.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93952-8524-4CFE-9CBD-C8A39419B6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111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4FFBD5-40D2-3618-F9EC-641AA46A64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RAG for transcripts</a:t>
            </a: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5092B80-F3FB-087B-AADE-3CD983366E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Sebestyén Pap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311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9133C0-8A78-FAF4-F7F5-01E255908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8405"/>
            <a:ext cx="10515600" cy="1325563"/>
          </a:xfrm>
        </p:spPr>
        <p:txBody>
          <a:bodyPr/>
          <a:lstStyle/>
          <a:p>
            <a:pPr algn="ctr"/>
            <a:r>
              <a:rPr lang="hu-HU" dirty="0" err="1"/>
              <a:t>Thank</a:t>
            </a:r>
            <a:r>
              <a:rPr lang="hu-HU" dirty="0"/>
              <a:t> </a:t>
            </a:r>
            <a:r>
              <a:rPr lang="hu-HU" dirty="0" err="1"/>
              <a:t>you</a:t>
            </a:r>
            <a:r>
              <a:rPr lang="hu-HU" dirty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530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98907-724B-2263-01F2-1F6ABF601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6C684D6-55CE-7B2B-18CE-006F8767C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Project </a:t>
            </a:r>
            <a:r>
              <a:rPr lang="hu-HU" dirty="0" err="1"/>
              <a:t>details</a:t>
            </a:r>
            <a:endParaRPr lang="hu-HU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F335B85-BC8D-927A-0F74-F93B4B87C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Conte</a:t>
            </a:r>
            <a:r>
              <a:rPr lang="hu-HU" sz="2400" dirty="0"/>
              <a:t>x</a:t>
            </a:r>
            <a:r>
              <a:rPr lang="en-US" sz="2400" dirty="0"/>
              <a:t>t:</a:t>
            </a:r>
          </a:p>
          <a:p>
            <a:r>
              <a:rPr lang="en-US" sz="2400" dirty="0"/>
              <a:t>I was a member of a student organization of social scientists, now part of the alumni</a:t>
            </a:r>
            <a:endParaRPr lang="hu-HU" sz="2400" dirty="0"/>
          </a:p>
          <a:p>
            <a:r>
              <a:rPr lang="en-US" sz="2400" dirty="0"/>
              <a:t>About 20 years of weekly meetings transcribed by hand</a:t>
            </a:r>
            <a:endParaRPr lang="hu-HU" sz="2400" dirty="0"/>
          </a:p>
          <a:p>
            <a:endParaRPr lang="hu-HU" sz="2400" dirty="0"/>
          </a:p>
          <a:p>
            <a:pPr marL="0" indent="0">
              <a:buNone/>
            </a:pPr>
            <a:r>
              <a:rPr lang="en-US" sz="2400" dirty="0"/>
              <a:t>Objective:</a:t>
            </a:r>
            <a:endParaRPr lang="hu-HU" sz="2400" dirty="0"/>
          </a:p>
          <a:p>
            <a:r>
              <a:rPr lang="en-US" sz="2400" dirty="0"/>
              <a:t>To make it searchable by people, issues and time.</a:t>
            </a:r>
            <a:endParaRPr lang="hu-HU" sz="2400" dirty="0"/>
          </a:p>
          <a:p>
            <a:r>
              <a:rPr lang="en-US" sz="2400" dirty="0"/>
              <a:t>To </a:t>
            </a:r>
            <a:r>
              <a:rPr lang="hu-HU" sz="2400" dirty="0" err="1"/>
              <a:t>extract</a:t>
            </a:r>
            <a:r>
              <a:rPr lang="en-US" sz="2400" dirty="0"/>
              <a:t> key partners. Explore network of contacts.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4236017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69C7D3A-4B5E-943A-7849-32C672580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Graph</a:t>
            </a:r>
            <a:r>
              <a:rPr lang="hu-HU" dirty="0"/>
              <a:t> RAG </a:t>
            </a:r>
            <a:r>
              <a:rPr lang="hu-HU" dirty="0" err="1"/>
              <a:t>Basics</a:t>
            </a:r>
            <a:endParaRPr lang="hu-HU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D2114A45-F9DC-45BF-7607-6B68A00FC7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7252" y="1323913"/>
            <a:ext cx="9317496" cy="5315877"/>
          </a:xfr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EA7F6E08-0B3A-8B18-55C5-0941F01781C4}"/>
              </a:ext>
            </a:extLst>
          </p:cNvPr>
          <p:cNvSpPr txBox="1"/>
          <p:nvPr/>
        </p:nvSpPr>
        <p:spPr>
          <a:xfrm>
            <a:off x="8473440" y="6455124"/>
            <a:ext cx="2073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Boci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al</a:t>
            </a:r>
            <a:r>
              <a:rPr lang="hu-HU" dirty="0"/>
              <a:t>., 2024 aug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837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DB63F-1043-51ED-9E82-B727EF2FD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ED087EA-CFF0-2E5C-DF62-457E119B5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Document</a:t>
            </a:r>
            <a:r>
              <a:rPr lang="hu-HU" dirty="0"/>
              <a:t> </a:t>
            </a:r>
            <a:r>
              <a:rPr lang="hu-HU" dirty="0" err="1"/>
              <a:t>structure</a:t>
            </a:r>
            <a:endParaRPr lang="hu-HU" dirty="0"/>
          </a:p>
        </p:txBody>
      </p:sp>
      <p:pic>
        <p:nvPicPr>
          <p:cNvPr id="7" name="Tartalom helye 6" descr="A képen lámpa látható&#10;&#10;Automatikusan generált leírás">
            <a:extLst>
              <a:ext uri="{FF2B5EF4-FFF2-40B4-BE49-F238E27FC236}">
                <a16:creationId xmlns:a16="http://schemas.microsoft.com/office/drawing/2014/main" id="{B037B613-E0E3-AC6C-0D41-567BF751D5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834" y="1690688"/>
            <a:ext cx="4282167" cy="4351338"/>
          </a:xfrm>
        </p:spPr>
      </p:pic>
      <p:sp>
        <p:nvSpPr>
          <p:cNvPr id="8" name="Tartalom helye 3">
            <a:extLst>
              <a:ext uri="{FF2B5EF4-FFF2-40B4-BE49-F238E27FC236}">
                <a16:creationId xmlns:a16="http://schemas.microsoft.com/office/drawing/2014/main" id="{EE9F2B16-C55F-F1D6-7003-7AD60CAFF3B7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1573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Sections are hierarchically organized</a:t>
            </a:r>
            <a:br>
              <a:rPr lang="hu-HU" sz="2400" dirty="0"/>
            </a:br>
            <a:r>
              <a:rPr lang="en-US" sz="2400" dirty="0"/>
              <a:t>Chunks are uttering</a:t>
            </a:r>
            <a:r>
              <a:rPr lang="hu-HU" sz="2400" dirty="0"/>
              <a:t>s</a:t>
            </a:r>
            <a:r>
              <a:rPr lang="en-US" sz="2400" dirty="0"/>
              <a:t> from participants</a:t>
            </a:r>
            <a:r>
              <a:rPr lang="hu-HU" sz="2400" dirty="0"/>
              <a:t> in a </a:t>
            </a:r>
            <a:r>
              <a:rPr lang="hu-HU" sz="2400" dirty="0" err="1"/>
              <a:t>section</a:t>
            </a:r>
            <a:r>
              <a:rPr lang="hu-HU" sz="2400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2400" dirty="0"/>
              <a:t>-&gt; A </a:t>
            </a:r>
            <a:r>
              <a:rPr lang="hu-HU" sz="2400" dirty="0" err="1"/>
              <a:t>retrieval</a:t>
            </a:r>
            <a:r>
              <a:rPr lang="hu-HU" sz="2400" dirty="0"/>
              <a:t> </a:t>
            </a:r>
            <a:r>
              <a:rPr lang="hu-HU" sz="2400" dirty="0" err="1"/>
              <a:t>returns</a:t>
            </a:r>
            <a:r>
              <a:rPr lang="hu-HU" sz="2400" dirty="0"/>
              <a:t> </a:t>
            </a:r>
            <a:r>
              <a:rPr lang="hu-HU" sz="2400" dirty="0" err="1"/>
              <a:t>utter</a:t>
            </a:r>
            <a:r>
              <a:rPr lang="hu-HU" sz="2400" dirty="0"/>
              <a:t>(s), </a:t>
            </a:r>
            <a:r>
              <a:rPr lang="hu-HU" sz="2400" dirty="0" err="1"/>
              <a:t>section</a:t>
            </a:r>
            <a:r>
              <a:rPr lang="hu-HU" sz="2400" dirty="0"/>
              <a:t> </a:t>
            </a:r>
            <a:r>
              <a:rPr lang="hu-HU" sz="2400" dirty="0" err="1"/>
              <a:t>or</a:t>
            </a:r>
            <a:r>
              <a:rPr lang="hu-HU" sz="2400" dirty="0"/>
              <a:t> </a:t>
            </a:r>
            <a:r>
              <a:rPr lang="hu-HU" sz="2400" dirty="0" err="1"/>
              <a:t>node</a:t>
            </a:r>
            <a:r>
              <a:rPr lang="hu-HU" sz="2400" dirty="0"/>
              <a:t> </a:t>
            </a:r>
            <a:r>
              <a:rPr lang="hu-HU" sz="2400" dirty="0" err="1"/>
              <a:t>properties</a:t>
            </a:r>
            <a:endParaRPr lang="en-US" sz="2400" dirty="0"/>
          </a:p>
        </p:txBody>
      </p:sp>
      <p:pic>
        <p:nvPicPr>
          <p:cNvPr id="10" name="Kép 9" descr="A képen kör, képernyőkép, Grafika, Színesség látható&#10;&#10;Automatikusan generált leírás">
            <a:extLst>
              <a:ext uri="{FF2B5EF4-FFF2-40B4-BE49-F238E27FC236}">
                <a16:creationId xmlns:a16="http://schemas.microsoft.com/office/drawing/2014/main" id="{BBDEFFC8-B88E-2ADA-6213-012154948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210" y="3579091"/>
            <a:ext cx="3397237" cy="291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07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84A24-B247-67F9-89F7-9A0BCEDF3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C9240A6-5EE1-5F94-6E28-E93231BBD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Chunking</a:t>
            </a:r>
            <a:r>
              <a:rPr lang="hu-HU" dirty="0"/>
              <a:t>- </a:t>
            </a:r>
            <a:r>
              <a:rPr lang="hu-HU" dirty="0" err="1"/>
              <a:t>utters</a:t>
            </a:r>
            <a:endParaRPr lang="hu-HU" dirty="0"/>
          </a:p>
        </p:txBody>
      </p:sp>
      <p:sp>
        <p:nvSpPr>
          <p:cNvPr id="8" name="Tartalom helye 3">
            <a:extLst>
              <a:ext uri="{FF2B5EF4-FFF2-40B4-BE49-F238E27FC236}">
                <a16:creationId xmlns:a16="http://schemas.microsoft.com/office/drawing/2014/main" id="{43ED25D7-16AA-C2F9-149A-57C62271BF9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26330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2400" dirty="0" err="1"/>
              <a:t>Example</a:t>
            </a:r>
            <a:r>
              <a:rPr lang="hu-HU" sz="2400" dirty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2000" dirty="0"/>
              <a:t>„</a:t>
            </a:r>
            <a:r>
              <a:rPr lang="hu-HU" sz="2000" dirty="0" err="1"/>
              <a:t>Subject</a:t>
            </a:r>
            <a:r>
              <a:rPr lang="hu-HU" sz="2000" dirty="0"/>
              <a:t>: Múlthét – Díjas videó percek</a:t>
            </a:r>
            <a:br>
              <a:rPr lang="hu-HU" sz="2000" dirty="0"/>
            </a:br>
            <a:r>
              <a:rPr lang="hu-HU" sz="2000" dirty="0"/>
              <a:t>Péter: </a:t>
            </a:r>
            <a:r>
              <a:rPr lang="hu-HU" sz="2000" dirty="0" err="1"/>
              <a:t>Mazzucatonal</a:t>
            </a:r>
            <a:r>
              <a:rPr lang="hu-HU" sz="2000" dirty="0"/>
              <a:t> volt, hogy g7 nem akarta megosztani az eléréseiket, </a:t>
            </a:r>
            <a:r>
              <a:rPr lang="hu-HU" sz="2000" dirty="0" err="1"/>
              <a:t>youtubnál</a:t>
            </a:r>
            <a:r>
              <a:rPr lang="hu-HU" sz="2000" dirty="0"/>
              <a:t> jobb mérőszámot nem nagyon tudunk szerezni, nekem az jön le, hogy a cikk elérés is olyan dolog, hogy nem szoktak cikkenként </a:t>
            </a:r>
            <a:r>
              <a:rPr lang="hu-HU" sz="2000" dirty="0" err="1"/>
              <a:t>megosztan</a:t>
            </a:r>
            <a:r>
              <a:rPr lang="hu-HU" sz="2000" dirty="0"/>
              <a:t> ilyen dolgokat, nem biztos, hogy így működik”</a:t>
            </a:r>
            <a:br>
              <a:rPr lang="hu-HU" sz="2000" dirty="0"/>
            </a:br>
            <a:br>
              <a:rPr lang="hu-HU" sz="2000" dirty="0"/>
            </a:br>
            <a:r>
              <a:rPr lang="hu-HU" sz="2000" dirty="0"/>
              <a:t>S</a:t>
            </a:r>
            <a:r>
              <a:rPr lang="en-US" sz="2000" dirty="0" err="1"/>
              <a:t>hould</a:t>
            </a:r>
            <a:r>
              <a:rPr lang="en-US" sz="2000" dirty="0"/>
              <a:t> more context be included?</a:t>
            </a:r>
          </a:p>
        </p:txBody>
      </p:sp>
      <p:pic>
        <p:nvPicPr>
          <p:cNvPr id="10" name="Kép 9" descr="A képen kör, képernyőkép, gömb látható&#10;&#10;Automatikusan generált leírás">
            <a:extLst>
              <a:ext uri="{FF2B5EF4-FFF2-40B4-BE49-F238E27FC236}">
                <a16:creationId xmlns:a16="http://schemas.microsoft.com/office/drawing/2014/main" id="{DA51BB82-0866-508B-DB07-363FF4BD3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503" y="1365972"/>
            <a:ext cx="6707427" cy="485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92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DC5BD-C1F0-FEED-B4BE-61327E843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3A5B11A-062C-7674-F17A-C9E6EA82D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Knowledge</a:t>
            </a:r>
            <a:r>
              <a:rPr lang="hu-HU" dirty="0"/>
              <a:t> </a:t>
            </a:r>
            <a:r>
              <a:rPr lang="hu-HU" dirty="0" err="1"/>
              <a:t>graph</a:t>
            </a:r>
            <a:r>
              <a:rPr lang="hu-HU" dirty="0"/>
              <a:t> </a:t>
            </a:r>
            <a:r>
              <a:rPr lang="hu-HU" dirty="0" err="1"/>
              <a:t>generation</a:t>
            </a:r>
            <a:endParaRPr lang="hu-HU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1732A07-E0B7-9A49-D0AD-BB86E77EF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Generate entities and relationships:</a:t>
            </a:r>
          </a:p>
          <a:p>
            <a:r>
              <a:rPr lang="en-US" sz="2400" dirty="0"/>
              <a:t>From Hungarian text – keep named entities</a:t>
            </a:r>
          </a:p>
          <a:p>
            <a:r>
              <a:rPr lang="en-US" sz="2400" dirty="0"/>
              <a:t>With </a:t>
            </a:r>
            <a:r>
              <a:rPr lang="en-US" sz="2400" dirty="0" err="1"/>
              <a:t>pretranslation</a:t>
            </a:r>
            <a:r>
              <a:rPr lang="en-US" sz="2400" dirty="0"/>
              <a:t> – deeper understanding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Entity disambiguation:</a:t>
            </a:r>
          </a:p>
          <a:p>
            <a:pPr marL="0" indent="0">
              <a:buNone/>
            </a:pPr>
            <a:r>
              <a:rPr lang="en-US" sz="2400" dirty="0"/>
              <a:t>Example: {„Nagy Máté”, „Máté”, „NM”, „</a:t>
            </a:r>
            <a:r>
              <a:rPr lang="en-US" sz="2400" dirty="0" err="1"/>
              <a:t>NMáté</a:t>
            </a:r>
            <a:r>
              <a:rPr lang="en-US" sz="2400" dirty="0"/>
              <a:t>”} =&gt; „Nagy Máté”</a:t>
            </a:r>
          </a:p>
          <a:p>
            <a:pPr marL="0" indent="0">
              <a:buNone/>
            </a:pPr>
            <a:r>
              <a:rPr lang="en-US" sz="2400" dirty="0"/>
              <a:t>Ground truth data:</a:t>
            </a:r>
          </a:p>
          <a:p>
            <a:r>
              <a:rPr lang="en-US" sz="2400" dirty="0"/>
              <a:t>Known authors - Example: „Máté: </a:t>
            </a:r>
            <a:r>
              <a:rPr lang="en-US" sz="2400" dirty="0" err="1"/>
              <a:t>Azt</a:t>
            </a:r>
            <a:r>
              <a:rPr lang="en-US" sz="2400" dirty="0"/>
              <a:t> </a:t>
            </a:r>
            <a:r>
              <a:rPr lang="en-US" sz="2400" dirty="0" err="1"/>
              <a:t>gondolom</a:t>
            </a:r>
            <a:r>
              <a:rPr lang="en-US" sz="2400" dirty="0"/>
              <a:t> </a:t>
            </a:r>
            <a:r>
              <a:rPr lang="en-US" sz="2400" dirty="0" err="1"/>
              <a:t>hogy</a:t>
            </a:r>
            <a:r>
              <a:rPr lang="hu-HU" sz="2400" dirty="0"/>
              <a:t>…</a:t>
            </a:r>
            <a:r>
              <a:rPr lang="en-US" sz="2400" dirty="0"/>
              <a:t>”</a:t>
            </a:r>
          </a:p>
          <a:p>
            <a:r>
              <a:rPr lang="en-US" sz="2400" dirty="0"/>
              <a:t>Administrative data</a:t>
            </a:r>
          </a:p>
        </p:txBody>
      </p:sp>
    </p:spTree>
    <p:extLst>
      <p:ext uri="{BB962C8B-B14F-4D97-AF65-F5344CB8AC3E}">
        <p14:creationId xmlns:p14="http://schemas.microsoft.com/office/powerpoint/2010/main" val="4044997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BDB9F-72F2-E751-DFD8-45EE0521B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2DCAD34-973D-6A33-1475-E950AF19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Knowledge</a:t>
            </a:r>
            <a:r>
              <a:rPr lang="hu-HU" dirty="0"/>
              <a:t> </a:t>
            </a:r>
            <a:r>
              <a:rPr lang="hu-HU" dirty="0" err="1"/>
              <a:t>graph</a:t>
            </a:r>
            <a:r>
              <a:rPr lang="hu-HU" dirty="0"/>
              <a:t> </a:t>
            </a:r>
            <a:r>
              <a:rPr lang="hu-HU" dirty="0" err="1"/>
              <a:t>generation</a:t>
            </a:r>
            <a:endParaRPr lang="hu-HU" dirty="0"/>
          </a:p>
        </p:txBody>
      </p:sp>
      <p:pic>
        <p:nvPicPr>
          <p:cNvPr id="9" name="Tartalom helye 8" descr="A képen karácsony, lámpa, karácsonyfa látható&#10;&#10;Automatikusan generált leírás">
            <a:extLst>
              <a:ext uri="{FF2B5EF4-FFF2-40B4-BE49-F238E27FC236}">
                <a16:creationId xmlns:a16="http://schemas.microsoft.com/office/drawing/2014/main" id="{C91B5AF2-2E85-3A37-9F24-00A7671A3A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380" y="1825625"/>
            <a:ext cx="3549240" cy="4351338"/>
          </a:xfrm>
        </p:spPr>
      </p:pic>
    </p:spTree>
    <p:extLst>
      <p:ext uri="{BB962C8B-B14F-4D97-AF65-F5344CB8AC3E}">
        <p14:creationId xmlns:p14="http://schemas.microsoft.com/office/powerpoint/2010/main" val="1701380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69699-57C3-A116-E60F-D5F329960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59DD38-0CBC-1C3C-8D8F-B5AB80AF4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Retriever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7571FBC-5AD0-742E-16E3-EC7C075F9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2400" dirty="0"/>
              <a:t>Main idea: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400" dirty="0" err="1"/>
              <a:t>Store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data</a:t>
            </a:r>
            <a:r>
              <a:rPr lang="hu-HU" sz="2400" dirty="0"/>
              <a:t> in neo4j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400" dirty="0" err="1"/>
              <a:t>Write</a:t>
            </a:r>
            <a:r>
              <a:rPr lang="hu-HU" sz="2400" dirty="0"/>
              <a:t> </a:t>
            </a:r>
            <a:r>
              <a:rPr lang="hu-HU" sz="2400" dirty="0" err="1"/>
              <a:t>cypher</a:t>
            </a:r>
            <a:r>
              <a:rPr lang="hu-HU" sz="2400" dirty="0"/>
              <a:t> </a:t>
            </a:r>
            <a:r>
              <a:rPr lang="hu-HU" sz="2400" dirty="0" err="1"/>
              <a:t>queries</a:t>
            </a:r>
            <a:r>
              <a:rPr lang="hu-HU" sz="2400" dirty="0"/>
              <a:t> </a:t>
            </a:r>
            <a:r>
              <a:rPr lang="hu-HU" sz="2400" dirty="0" err="1"/>
              <a:t>with</a:t>
            </a:r>
            <a:r>
              <a:rPr lang="hu-HU" sz="2400" dirty="0"/>
              <a:t> </a:t>
            </a:r>
            <a:r>
              <a:rPr lang="hu-HU" sz="2400" dirty="0" err="1"/>
              <a:t>llm</a:t>
            </a:r>
            <a:br>
              <a:rPr lang="hu-HU" sz="2400" dirty="0"/>
            </a:br>
            <a:r>
              <a:rPr lang="hu-HU" sz="2400" dirty="0"/>
              <a:t>-&gt; </a:t>
            </a:r>
            <a:r>
              <a:rPr lang="hu-HU" sz="2400" dirty="0" err="1"/>
              <a:t>few</a:t>
            </a:r>
            <a:r>
              <a:rPr lang="hu-HU" sz="2400" dirty="0"/>
              <a:t> </a:t>
            </a:r>
            <a:r>
              <a:rPr lang="hu-HU" sz="2400" dirty="0" err="1"/>
              <a:t>shot</a:t>
            </a:r>
            <a:r>
              <a:rPr lang="hu-HU" sz="2400" dirty="0"/>
              <a:t> </a:t>
            </a:r>
            <a:r>
              <a:rPr lang="hu-HU" sz="2400" dirty="0" err="1"/>
              <a:t>prompting</a:t>
            </a:r>
            <a:endParaRPr lang="hu-HU" sz="2400" dirty="0"/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r>
              <a:rPr lang="hu-HU" sz="2400" dirty="0" err="1"/>
              <a:t>Results</a:t>
            </a:r>
            <a:r>
              <a:rPr lang="hu-HU" sz="2400" dirty="0"/>
              <a:t> </a:t>
            </a:r>
            <a:r>
              <a:rPr lang="hu-HU" sz="2400" dirty="0" err="1"/>
              <a:t>can</a:t>
            </a:r>
            <a:r>
              <a:rPr lang="hu-HU" sz="2400" dirty="0"/>
              <a:t> be:</a:t>
            </a:r>
          </a:p>
          <a:p>
            <a:pPr marL="0" indent="0">
              <a:buNone/>
            </a:pPr>
            <a:r>
              <a:rPr lang="hu-HU" sz="2400" dirty="0" err="1"/>
              <a:t>Nodes</a:t>
            </a:r>
            <a:r>
              <a:rPr lang="hu-HU" sz="2400" dirty="0"/>
              <a:t>, </a:t>
            </a:r>
            <a:r>
              <a:rPr lang="hu-HU" sz="2400" dirty="0" err="1"/>
              <a:t>Triplets</a:t>
            </a:r>
            <a:r>
              <a:rPr lang="hu-HU" sz="2400" dirty="0"/>
              <a:t>, </a:t>
            </a:r>
            <a:r>
              <a:rPr lang="hu-HU" sz="2400" dirty="0" err="1"/>
              <a:t>Paths</a:t>
            </a:r>
            <a:r>
              <a:rPr lang="hu-HU" sz="2400" dirty="0"/>
              <a:t>, </a:t>
            </a:r>
            <a:r>
              <a:rPr lang="hu-HU" sz="2400" dirty="0" err="1"/>
              <a:t>Subgraphs</a:t>
            </a:r>
            <a:r>
              <a:rPr lang="hu-HU" sz="2400" dirty="0"/>
              <a:t>, </a:t>
            </a:r>
            <a:r>
              <a:rPr lang="hu-HU" sz="2400" dirty="0" err="1"/>
              <a:t>Hybrid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931172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7AFE6-6AA0-8CD2-42C5-CEAB066E1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6410800-D1F7-59CF-76CA-548B73CFD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Further</a:t>
            </a:r>
            <a:r>
              <a:rPr lang="hu-HU" dirty="0"/>
              <a:t> </a:t>
            </a:r>
            <a:r>
              <a:rPr lang="hu-HU" dirty="0" err="1"/>
              <a:t>directions</a:t>
            </a:r>
            <a:r>
              <a:rPr lang="hu-HU" dirty="0"/>
              <a:t> – </a:t>
            </a:r>
            <a:r>
              <a:rPr lang="hu-HU" dirty="0" err="1"/>
              <a:t>From</a:t>
            </a:r>
            <a:r>
              <a:rPr lang="hu-HU" dirty="0"/>
              <a:t> Local </a:t>
            </a:r>
            <a:r>
              <a:rPr lang="hu-HU" dirty="0" err="1"/>
              <a:t>to</a:t>
            </a:r>
            <a:r>
              <a:rPr lang="hu-HU" dirty="0"/>
              <a:t> Global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161E8B19-DB5A-58FD-596D-F3E9B520C7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3925" y="2145663"/>
            <a:ext cx="6104149" cy="3711262"/>
          </a:xfr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AFD90711-693E-5F92-DF8B-74645580388A}"/>
              </a:ext>
            </a:extLst>
          </p:cNvPr>
          <p:cNvSpPr txBox="1"/>
          <p:nvPr/>
        </p:nvSpPr>
        <p:spPr>
          <a:xfrm>
            <a:off x="7626927" y="6141027"/>
            <a:ext cx="238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Darren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al</a:t>
            </a:r>
            <a:r>
              <a:rPr lang="hu-HU" dirty="0"/>
              <a:t>., 2024 </a:t>
            </a:r>
            <a:r>
              <a:rPr lang="hu-HU" dirty="0" err="1"/>
              <a:t>apr</a:t>
            </a:r>
            <a:r>
              <a:rPr lang="hu-HU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1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– 2022 téma">
  <a:themeElements>
    <a:clrScheme name="Office 2013 – 2022 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– 2022 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– 2022 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1011</TotalTime>
  <Words>283</Words>
  <Application>Microsoft Office PowerPoint</Application>
  <PresentationFormat>Szélesvásznú</PresentationFormat>
  <Paragraphs>39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2013 – 2022 téma</vt:lpstr>
      <vt:lpstr>RAG for transcripts</vt:lpstr>
      <vt:lpstr>Project details</vt:lpstr>
      <vt:lpstr>Graph RAG Basics</vt:lpstr>
      <vt:lpstr>Document structure</vt:lpstr>
      <vt:lpstr>Chunking- utters</vt:lpstr>
      <vt:lpstr>Knowledge graph generation</vt:lpstr>
      <vt:lpstr>Knowledge graph generation</vt:lpstr>
      <vt:lpstr>Retriever</vt:lpstr>
      <vt:lpstr>Further directions – From Local to Global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Sebestyén Pap</dc:creator>
  <cp:lastModifiedBy>Sebestyén Pap</cp:lastModifiedBy>
  <cp:revision>3</cp:revision>
  <dcterms:created xsi:type="dcterms:W3CDTF">2024-11-05T22:04:28Z</dcterms:created>
  <dcterms:modified xsi:type="dcterms:W3CDTF">2024-11-06T14:56:21Z</dcterms:modified>
</cp:coreProperties>
</file>